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6" r:id="rId9"/>
    <p:sldId id="262" r:id="rId10"/>
    <p:sldId id="268" r:id="rId11"/>
    <p:sldId id="270" r:id="rId12"/>
    <p:sldId id="272" r:id="rId13"/>
    <p:sldId id="273" r:id="rId14"/>
    <p:sldId id="259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5B611-5395-4745-9913-D149F9A6BF54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C23DB-BDAB-4F8A-880B-D95C766352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C23DB-BDAB-4F8A-880B-D95C7663525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4969-C987-443F-AA3B-F916E404ACD8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145FD-A479-47F0-B83C-6766A0C0FCA3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78861-1908-4C58-9F6B-AE4414C0AFAF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652E-2587-4072-A2AF-8A96F3599A14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2F33-FF48-497B-BFE0-E38123000275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25F8-57E1-4326-ACD5-86DC3156A96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1B0A-29D7-4711-8DD8-F0BE21C1E1B5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3AE7-1102-4E35-8312-E892DA17A185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78986-F255-400A-925C-31A58AABB364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7923-645D-40B3-8A16-209539E28C7C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69521-419B-4AB7-810F-3E782A940466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8E9E-526C-42BE-AFD3-6E875E50915D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65593-BABE-4610-8182-F4083959D4EE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4286256"/>
            <a:ext cx="7929618" cy="1216395"/>
          </a:xfrm>
        </p:spPr>
        <p:txBody>
          <a:bodyPr>
            <a:normAutofit/>
          </a:bodyPr>
          <a:lstStyle/>
          <a:p>
            <a:r>
              <a:rPr lang="sr-Cyrl-R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Припрема за завршни тест из књижевности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Шести разред</a:t>
            </a:r>
          </a:p>
          <a:p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BA44-90F3-4FB2-A769-AB009F720BB6}" type="datetime1">
              <a:rPr lang="sr-Cyrl-RS" smtClean="0"/>
              <a:pPr/>
              <a:t>1.6.2016</a:t>
            </a:fld>
            <a:r>
              <a:rPr lang="sr-Cyrl-RS" dirty="0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dirty="0" smtClean="0"/>
              <a:t>O</a:t>
            </a:r>
            <a:r>
              <a:rPr lang="sr-Cyrl-RS" sz="1600" dirty="0" smtClean="0"/>
              <a:t>Ш "Десанка Максимовић"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средњег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7715304" cy="142876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Повезује наслов дела и род, врсту и лик из дела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00166" y="4286256"/>
          <a:ext cx="5183442" cy="15430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454"/>
                <a:gridCol w="2825988"/>
              </a:tblGrid>
              <a:tr h="571504">
                <a:tc rowSpan="3">
                  <a:txBody>
                    <a:bodyPr/>
                    <a:lstStyle/>
                    <a:p>
                      <a:r>
                        <a:rPr lang="sr-Cyrl-RS" dirty="0" smtClean="0"/>
                        <a:t>“Вереници</a:t>
                      </a:r>
                      <a:r>
                        <a:rPr lang="sr-Cyrl-RS" baseline="0" dirty="0" smtClean="0"/>
                        <a:t>”</a:t>
                      </a:r>
                      <a:endParaRPr lang="en-US" dirty="0"/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Књижевни</a:t>
                      </a:r>
                      <a:r>
                        <a:rPr lang="sr-Cyrl-RS" baseline="0" dirty="0" smtClean="0"/>
                        <a:t> род</a:t>
                      </a:r>
                      <a:endParaRPr lang="en-US" dirty="0"/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</a:tr>
              <a:tr h="55237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Књижевна врста</a:t>
                      </a:r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9622"/>
                    </a:solidFill>
                  </a:tcPr>
                </a:tc>
              </a:tr>
              <a:tr h="4191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Главни јунак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962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средњег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7715304" cy="1428760"/>
          </a:xfrm>
        </p:spPr>
        <p:txBody>
          <a:bodyPr>
            <a:normAutofit fontScale="92500" lnSpcReduction="20000"/>
          </a:bodyPr>
          <a:lstStyle/>
          <a:p>
            <a:r>
              <a:rPr lang="sr-Cyrl-RS" sz="3600" dirty="0" smtClean="0"/>
              <a:t>Препознаје и одређује стилске фигуре персонификацију, хиперболу, градацију, и контраст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3042" y="4214818"/>
          <a:ext cx="6096000" cy="257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0462"/>
                <a:gridCol w="25955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Пример</a:t>
                      </a:r>
                      <a:endParaRPr lang="en-US" dirty="0"/>
                    </a:p>
                  </a:txBody>
                  <a:tcPr anchor="ctr">
                    <a:solidFill>
                      <a:srgbClr val="FF9E1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Назив</a:t>
                      </a:r>
                      <a:r>
                        <a:rPr lang="sr-Cyrl-RS" baseline="0" dirty="0" smtClean="0"/>
                        <a:t> стилске фигуре</a:t>
                      </a:r>
                      <a:endParaRPr lang="en-US" dirty="0"/>
                    </a:p>
                  </a:txBody>
                  <a:tcPr anchor="ctr">
                    <a:solidFill>
                      <a:srgbClr val="FF9E1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“Колубара се крије</a:t>
                      </a:r>
                      <a:r>
                        <a:rPr lang="sr-Cyrl-RS" baseline="0" dirty="0" smtClean="0"/>
                        <a:t> иза врба”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“Па се Ива коња приватио,</a:t>
                      </a:r>
                    </a:p>
                    <a:p>
                      <a:r>
                        <a:rPr lang="sr-Cyrl-RS" dirty="0" smtClean="0"/>
                        <a:t>Па на мејдан оде певајући,</a:t>
                      </a:r>
                    </a:p>
                    <a:p>
                      <a:r>
                        <a:rPr lang="sr-Cyrl-RS" dirty="0" smtClean="0"/>
                        <a:t>Родитељи осташе плачући.”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“Скаче</a:t>
                      </a:r>
                      <a:r>
                        <a:rPr lang="sr-Cyrl-RS" baseline="0" dirty="0" smtClean="0"/>
                        <a:t> под њим пуста бедевија</a:t>
                      </a:r>
                    </a:p>
                    <a:p>
                      <a:r>
                        <a:rPr lang="sr-Cyrl-RS" baseline="0" dirty="0" smtClean="0"/>
                        <a:t>По три копља унаптедак скаче,</a:t>
                      </a:r>
                    </a:p>
                    <a:p>
                      <a:r>
                        <a:rPr lang="sr-Cyrl-RS" baseline="0" dirty="0" smtClean="0"/>
                        <a:t>По четири небу у висине.</a:t>
                      </a:r>
                      <a:r>
                        <a:rPr lang="sr-Cyrl-RS" dirty="0" smtClean="0"/>
                        <a:t>”</a:t>
                      </a:r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68B1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напредног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8286808" cy="1428760"/>
          </a:xfrm>
        </p:spPr>
        <p:txBody>
          <a:bodyPr>
            <a:normAutofit fontScale="92500" lnSpcReduction="20000"/>
          </a:bodyPr>
          <a:lstStyle/>
          <a:p>
            <a:r>
              <a:rPr lang="sr-Cyrl-RS" sz="3600" dirty="0" smtClean="0"/>
              <a:t>Ученик  наводи наслов дела , аутора, род и врсту на основу одломака, ликова, карактеристичних тема и мотива</a:t>
            </a:r>
            <a:endParaRPr lang="en-US" sz="3600" dirty="0" smtClean="0"/>
          </a:p>
          <a:p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57356" y="4572008"/>
          <a:ext cx="5881686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1686"/>
              </a:tblGrid>
              <a:tr h="1483360">
                <a:tc>
                  <a:txBody>
                    <a:bodyPr/>
                    <a:lstStyle/>
                    <a:p>
                      <a:r>
                        <a:rPr lang="sr-Cyrl-RS" baseline="0" dirty="0" smtClean="0"/>
                        <a:t>Орлови рано лете                        Анђелија</a:t>
                      </a:r>
                      <a:endParaRPr lang="en-US" dirty="0"/>
                    </a:p>
                    <a:p>
                      <a:r>
                        <a:rPr lang="sr-Cyrl-RS" dirty="0" smtClean="0"/>
                        <a:t>Вереници                                       Лујо</a:t>
                      </a:r>
                    </a:p>
                    <a:p>
                      <a:r>
                        <a:rPr lang="sr-Cyrl-RS" baseline="0" dirty="0" smtClean="0"/>
                        <a:t>Јаблан                                            Андреас </a:t>
                      </a:r>
                    </a:p>
                    <a:p>
                      <a:r>
                        <a:rPr lang="sr-Cyrl-RS" baseline="0" dirty="0" smtClean="0"/>
                        <a:t>Смрт мајке Југовића                    Дамјан</a:t>
                      </a:r>
                    </a:p>
                    <a:p>
                      <a:r>
                        <a:rPr lang="sr-Cyrl-RS" baseline="0" dirty="0" smtClean="0"/>
                        <a:t>                                                         Јованче</a:t>
                      </a:r>
                    </a:p>
                    <a:p>
                      <a:endParaRPr lang="en-US" dirty="0"/>
                    </a:p>
                  </a:txBody>
                  <a:tcPr anchor="ctr">
                    <a:solidFill>
                      <a:srgbClr val="D68B1C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28794" y="3857628"/>
            <a:ext cx="5786478" cy="646331"/>
          </a:xfrm>
          <a:prstGeom prst="rect">
            <a:avLst/>
          </a:prstGeom>
          <a:solidFill>
            <a:srgbClr val="FF9E1D"/>
          </a:solidFill>
        </p:spPr>
        <p:txBody>
          <a:bodyPr wrap="square" rtlCol="0">
            <a:spAutoFit/>
          </a:bodyPr>
          <a:lstStyle/>
          <a:p>
            <a:r>
              <a:rPr lang="sr-Cyrl-RS" dirty="0" smtClean="0"/>
              <a:t>Повежи назив јкњижевног дела са именом јунака (једно је сувишно):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напредног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192" y="2714620"/>
            <a:ext cx="8286808" cy="2214578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Ученик издваја основне одлике књижевних родова и врста у конкретном тексту</a:t>
            </a:r>
            <a:endParaRPr lang="en-US" sz="3600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Cyrl-RS" dirty="0" smtClean="0"/>
              <a:t>Коју драмску одлику не препознајете у следећем тексту.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57356" y="1785926"/>
            <a:ext cx="7016195" cy="29564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ТАСА (чита): „Плава риба, кљукана династија...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ЈЕРОТИЈЕ (тргне се и отме му): Ама, није то, ко ти то даде? Господин-Вићо, ово је требало уништити. (Трпа у џеп ову, а вади из другог џепа другу хартију и даје је Таси.) Ово читај...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ТАСА (чита): „Строго поверљиво”.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ЈЕРОТИЈЕ: Чули сте, господо, „строго поверљиво”. Тасо, ево ти овде пред свима кажем: да ћу ти ноге пребити ако одавде зађеш по чаршији и истртљаш шта си прочитао.</a:t>
            </a: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529B-7B0C-46C7-8703-A321C9DB0D3B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214546" y="4643446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дидаскалије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214546" y="5357826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смењивање сцена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643570" y="5429264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дијалог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643570" y="4572008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подела на лица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338055">
            <a:off x="428596" y="2571744"/>
            <a:ext cx="8229600" cy="1714512"/>
          </a:xfrm>
        </p:spPr>
        <p:txBody>
          <a:bodyPr>
            <a:noAutofit/>
          </a:bodyPr>
          <a:lstStyle/>
          <a:p>
            <a:r>
              <a:rPr lang="sr-Cyrl-RS" sz="3200" dirty="0" smtClean="0">
                <a:solidFill>
                  <a:schemeClr val="bg1"/>
                </a:solidFill>
              </a:rPr>
              <a:t>Ова презентација је направљена за потребе редовне наставе српског језика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7923-645D-40B3-8A16-209539E28C7C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20213319">
            <a:off x="2786050" y="4643446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bg1"/>
                </a:solidFill>
              </a:rPr>
              <a:t>Аутор:   Биљана Кнежевић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Нивои знања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422" y="2786058"/>
            <a:ext cx="4043362" cy="2857520"/>
          </a:xfrm>
        </p:spPr>
        <p:txBody>
          <a:bodyPr/>
          <a:lstStyle/>
          <a:p>
            <a:r>
              <a:rPr lang="sr-Cyrl-RS" sz="3600" dirty="0" smtClean="0"/>
              <a:t>Основни</a:t>
            </a:r>
            <a:endParaRPr lang="en-US" sz="3600" dirty="0" smtClean="0"/>
          </a:p>
          <a:p>
            <a:r>
              <a:rPr lang="sr-Cyrl-RS" sz="3600" dirty="0" smtClean="0"/>
              <a:t>Средњи </a:t>
            </a:r>
            <a:endParaRPr lang="en-US" sz="3600" dirty="0" smtClean="0"/>
          </a:p>
          <a:p>
            <a:r>
              <a:rPr lang="sr-Cyrl-RS" sz="3600" dirty="0" smtClean="0"/>
              <a:t>Напредни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7715304" cy="1428760"/>
          </a:xfrm>
        </p:spPr>
        <p:txBody>
          <a:bodyPr/>
          <a:lstStyle/>
          <a:p>
            <a:r>
              <a:rPr lang="sr-Cyrl-RS" sz="3600" dirty="0" smtClean="0"/>
              <a:t>Ученик повезује наслове дела са именима аутора тих дела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00166" y="4286256"/>
          <a:ext cx="6096000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Анђела</a:t>
                      </a:r>
                      <a:r>
                        <a:rPr lang="sr-Cyrl-RS" baseline="0" dirty="0" smtClean="0"/>
                        <a:t> Нанети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2006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“Маслачково</a:t>
                      </a:r>
                      <a:r>
                        <a:rPr lang="sr-Cyrl-RS" baseline="0" dirty="0" smtClean="0"/>
                        <a:t> вино”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Јован</a:t>
                      </a:r>
                      <a:r>
                        <a:rPr lang="sr-Cyrl-RS" baseline="0" dirty="0" smtClean="0"/>
                        <a:t> Дучић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2357430"/>
            <a:ext cx="7572428" cy="1428760"/>
          </a:xfrm>
        </p:spPr>
        <p:txBody>
          <a:bodyPr/>
          <a:lstStyle/>
          <a:p>
            <a:r>
              <a:rPr lang="sr-Cyrl-RS" sz="3600" dirty="0" smtClean="0"/>
              <a:t>Разликује усмену и ауторску књижевност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85918" y="3786190"/>
            <a:ext cx="5000660" cy="2031325"/>
          </a:xfrm>
          <a:prstGeom prst="rect">
            <a:avLst/>
          </a:prstGeom>
          <a:solidFill>
            <a:srgbClr val="D68B1C"/>
          </a:solidFill>
        </p:spPr>
        <p:txBody>
          <a:bodyPr wrap="square" rtlCol="0">
            <a:spAutoFit/>
          </a:bodyPr>
          <a:lstStyle/>
          <a:p>
            <a:r>
              <a:rPr lang="sr-Cyrl-RS" dirty="0" smtClean="0"/>
              <a:t>“Играло је девет брата</a:t>
            </a:r>
          </a:p>
          <a:p>
            <a:r>
              <a:rPr lang="sr-Cyrl-RS" dirty="0" smtClean="0"/>
              <a:t>Под оружјем на ливади,</a:t>
            </a:r>
          </a:p>
          <a:p>
            <a:r>
              <a:rPr lang="sr-Cyrl-RS" dirty="0" smtClean="0"/>
              <a:t>Под јелом, под зеленом.</a:t>
            </a:r>
          </a:p>
          <a:p>
            <a:r>
              <a:rPr lang="sr-Cyrl-RS" dirty="0" smtClean="0"/>
              <a:t>Под прозором мојим</a:t>
            </a:r>
          </a:p>
          <a:p>
            <a:r>
              <a:rPr lang="sr-Cyrl-RS" dirty="0" smtClean="0"/>
              <a:t>Једна бреза бела.</a:t>
            </a:r>
          </a:p>
          <a:p>
            <a:r>
              <a:rPr lang="sr-Cyrl-RS" dirty="0" smtClean="0"/>
              <a:t>Међу њима сека мила,</a:t>
            </a:r>
          </a:p>
          <a:p>
            <a:r>
              <a:rPr lang="sr-Cyrl-RS" dirty="0" smtClean="0"/>
              <a:t>Зећир прстен изгубила.”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71604" y="3500438"/>
            <a:ext cx="564360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Подвуци стих који не припада овој народној песми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8286808" cy="142876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Ученик разликује основне књижевне родове: лирику, епику и драму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28596" y="3571876"/>
          <a:ext cx="8358246" cy="29603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44"/>
                <a:gridCol w="2071702"/>
              </a:tblGrid>
              <a:tr h="857256">
                <a:tc>
                  <a:txBody>
                    <a:bodyPr/>
                    <a:lstStyle/>
                    <a:p>
                      <a:r>
                        <a:rPr lang="sr-Cyrl-RS" dirty="0" smtClean="0"/>
                        <a:t>Мајкл је после првог разреда</a:t>
                      </a:r>
                      <a:r>
                        <a:rPr lang="sr-Cyrl-RS" baseline="0" dirty="0" smtClean="0"/>
                        <a:t> гимназије, када је почео распуст, често ишао на Џачко купатило. Иако мене је било мало страх, јер ипак Мајкл је био још мали...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sr-Cyrl-RS" dirty="0" smtClean="0"/>
                        <a:t>ДОБРОСАВ: Пет</a:t>
                      </a:r>
                      <a:r>
                        <a:rPr lang="sr-Cyrl-RS" baseline="0" dirty="0" smtClean="0"/>
                        <a:t> дана му се јављам, па ме не прима!</a:t>
                      </a:r>
                    </a:p>
                    <a:p>
                      <a:r>
                        <a:rPr lang="sr-Cyrl-RS" baseline="0" dirty="0" smtClean="0"/>
                        <a:t>АРСА: Пакад дођете на ред, ваљда?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sr-Cyrl-RS" dirty="0" smtClean="0"/>
                        <a:t>Виторог се месец заплео у грању</a:t>
                      </a:r>
                    </a:p>
                    <a:p>
                      <a:r>
                        <a:rPr lang="sr-Cyrl-RS" dirty="0" smtClean="0"/>
                        <a:t>Старих кестенова; ноћ светла и плава.</a:t>
                      </a:r>
                    </a:p>
                    <a:p>
                      <a:r>
                        <a:rPr lang="sr-Cyrl-RS" dirty="0" smtClean="0"/>
                        <a:t>Ко немирна савести што први</a:t>
                      </a:r>
                      <a:r>
                        <a:rPr lang="sr-Cyrl-RS" baseline="0" dirty="0" smtClean="0"/>
                        <a:t> пут спава,</a:t>
                      </a:r>
                    </a:p>
                    <a:p>
                      <a:r>
                        <a:rPr lang="sr-Cyrl-RS" baseline="0" dirty="0" smtClean="0"/>
                        <a:t>Тако спава море у немом блистању.</a:t>
                      </a:r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2357430"/>
            <a:ext cx="7572428" cy="142876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Разликује врсте стиха, строфе и риме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71802" y="3500438"/>
            <a:ext cx="3571900" cy="1200329"/>
          </a:xfrm>
          <a:prstGeom prst="rect">
            <a:avLst/>
          </a:prstGeom>
          <a:solidFill>
            <a:srgbClr val="D68B1C"/>
          </a:solidFill>
        </p:spPr>
        <p:txBody>
          <a:bodyPr wrap="square" rtlCol="0">
            <a:spAutoFit/>
          </a:bodyPr>
          <a:lstStyle/>
          <a:p>
            <a:r>
              <a:rPr lang="sr-Cyrl-RS" dirty="0" smtClean="0"/>
              <a:t>“Ево га вече изнад кућа,</a:t>
            </a:r>
          </a:p>
          <a:p>
            <a:r>
              <a:rPr lang="sr-Cyrl-RS" dirty="0" smtClean="0"/>
              <a:t>Над огњем ко чаробњаг чара,</a:t>
            </a:r>
          </a:p>
          <a:p>
            <a:r>
              <a:rPr lang="sr-Cyrl-RS" dirty="0" smtClean="0"/>
              <a:t>И већ се дише мирисна пара</a:t>
            </a:r>
          </a:p>
          <a:p>
            <a:r>
              <a:rPr lang="sr-Cyrl-RS" dirty="0" smtClean="0"/>
              <a:t>Меда и теста врућа.”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00034" y="4429132"/>
            <a:ext cx="257176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Одреди врсту риме.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357554" y="5000636"/>
            <a:ext cx="257176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Одреди  врсту трећег стиха.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57950" y="4429132"/>
            <a:ext cx="257176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Одреди врсту строфе.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57430"/>
            <a:ext cx="8929718" cy="1428760"/>
          </a:xfrm>
        </p:spPr>
        <p:txBody>
          <a:bodyPr/>
          <a:lstStyle/>
          <a:p>
            <a:r>
              <a:rPr lang="sr-Cyrl-RS" sz="3600" dirty="0" smtClean="0"/>
              <a:t>Препознаје различите облике казивања у тексту</a:t>
            </a: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71670" y="3214686"/>
            <a:ext cx="5000660" cy="1754326"/>
          </a:xfrm>
          <a:prstGeom prst="rect">
            <a:avLst/>
          </a:prstGeom>
          <a:solidFill>
            <a:srgbClr val="D68B1C"/>
          </a:solidFill>
        </p:spPr>
        <p:txBody>
          <a:bodyPr wrap="square" rtlCol="0">
            <a:spAutoFit/>
          </a:bodyPr>
          <a:lstStyle/>
          <a:p>
            <a:r>
              <a:rPr lang="sr-Cyrl-RS" dirty="0" smtClean="0"/>
              <a:t>“Тек што оне одлете, пробуди се царев син , па пита слугу:</a:t>
            </a:r>
          </a:p>
          <a:p>
            <a:pPr>
              <a:buFontTx/>
              <a:buChar char="-"/>
            </a:pPr>
            <a:r>
              <a:rPr lang="sr-Cyrl-RS" dirty="0" smtClean="0"/>
              <a:t>Јесу ли долазиле?</a:t>
            </a:r>
          </a:p>
          <a:p>
            <a:r>
              <a:rPr lang="sr-Cyrl-RS" dirty="0" smtClean="0"/>
              <a:t>А слуга му одговори:</a:t>
            </a:r>
          </a:p>
          <a:p>
            <a:r>
              <a:rPr lang="sr-Cyrl-RS" dirty="0" smtClean="0"/>
              <a:t>-Јесу, и поручиле су ти да их још и сутра можеш овде дочекати, па више никад овде неће доћи.”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14282" y="5572140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нарација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428860" y="5572140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дескрипција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714876" y="5572140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монолог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858016" y="5572140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дијалог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571744"/>
            <a:ext cx="8286808" cy="142876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Ученик препознаје стилске фигуре епитет, поређење и ономатопеју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00100" y="4071942"/>
          <a:ext cx="6858048" cy="16430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58190"/>
                <a:gridCol w="1699858"/>
              </a:tblGrid>
              <a:tr h="568756">
                <a:tc>
                  <a:txBody>
                    <a:bodyPr/>
                    <a:lstStyle/>
                    <a:p>
                      <a:r>
                        <a:rPr lang="sr-Cyrl-RS" baseline="0" dirty="0" smtClean="0"/>
                        <a:t>Пуче по граду </a:t>
                      </a:r>
                      <a:r>
                        <a:rPr lang="sr-Cyrl-RS" u="sng" baseline="0" dirty="0" smtClean="0"/>
                        <a:t>глас као муња </a:t>
                      </a:r>
                      <a:r>
                        <a:rPr lang="sr-Cyrl-RS" baseline="0" dirty="0" smtClean="0"/>
                        <a:t>да је Фурлан погинуо.</a:t>
                      </a:r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442366"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На њима поју</a:t>
                      </a:r>
                      <a:r>
                        <a:rPr lang="sr-Cyrl-RS" baseline="0" dirty="0" smtClean="0"/>
                        <a:t> с</a:t>
                      </a:r>
                      <a:r>
                        <a:rPr lang="sr-Cyrl-RS" u="sng" baseline="0" dirty="0" smtClean="0"/>
                        <a:t>латке </a:t>
                      </a:r>
                      <a:r>
                        <a:rPr lang="sr-Cyrl-RS" baseline="0" dirty="0" smtClean="0"/>
                        <a:t>птице.</a:t>
                      </a:r>
                      <a:endParaRPr lang="en-US" dirty="0"/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  <a:tr h="631952">
                <a:tc>
                  <a:txBody>
                    <a:bodyPr/>
                    <a:lstStyle/>
                    <a:p>
                      <a:r>
                        <a:rPr lang="sr-Cyrl-RS" u="sng" dirty="0" smtClean="0"/>
                        <a:t>Зазвоне звона </a:t>
                      </a:r>
                      <a:r>
                        <a:rPr lang="sr-Cyrl-RS" dirty="0" smtClean="0"/>
                        <a:t>у свијем</a:t>
                      </a:r>
                      <a:r>
                        <a:rPr lang="sr-Cyrl-RS" baseline="0" dirty="0" smtClean="0"/>
                        <a:t> црквама.</a:t>
                      </a:r>
                      <a:endParaRPr lang="en-US" dirty="0"/>
                    </a:p>
                  </a:txBody>
                  <a:tcPr anchor="ctr">
                    <a:solidFill>
                      <a:srgbClr val="D096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0962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4000" dirty="0" smtClean="0"/>
              <a:t>Задаци са основног нивоа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500306"/>
            <a:ext cx="8143932" cy="2643206"/>
          </a:xfrm>
        </p:spPr>
        <p:txBody>
          <a:bodyPr/>
          <a:lstStyle/>
          <a:p>
            <a:r>
              <a:rPr lang="sr-Cyrl-RS" sz="3600" dirty="0" smtClean="0"/>
              <a:t>Уочава елементе књижевноуметничког текста: тему, мотив, фабулу, време, место  радње, лик...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FE2E4-0AD1-4058-920B-A0233724115A}" type="datetime1">
              <a:rPr lang="sr-Cyrl-RS" smtClean="0"/>
              <a:pPr/>
              <a:t>1.6.2016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</a:t>
            </a:r>
            <a:r>
              <a:rPr lang="sr-Cyrl-RS" smtClean="0"/>
              <a:t>Ш "Десанка Максимовић"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664</Words>
  <Application>Microsoft Office PowerPoint</Application>
  <PresentationFormat>On-screen Show (4:3)</PresentationFormat>
  <Paragraphs>146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Припрема за завршни тест из књижевности</vt:lpstr>
      <vt:lpstr>Нивои знања</vt:lpstr>
      <vt:lpstr>Задаци са основног нивоа</vt:lpstr>
      <vt:lpstr>Задаци са основног нивоа</vt:lpstr>
      <vt:lpstr>Задаци са основног нивоа</vt:lpstr>
      <vt:lpstr>Задаци са основног нивоа</vt:lpstr>
      <vt:lpstr>Задаци са основног нивоа</vt:lpstr>
      <vt:lpstr>Задаци са основног нивоа</vt:lpstr>
      <vt:lpstr>Задаци са основног нивоа</vt:lpstr>
      <vt:lpstr>Задаци са средњег нивоа</vt:lpstr>
      <vt:lpstr>Задаци са средњег нивоа</vt:lpstr>
      <vt:lpstr>Задаци са напредног нивоа</vt:lpstr>
      <vt:lpstr>Задаци са напредног нивоа</vt:lpstr>
      <vt:lpstr>Коју драмску одлику не препознајете у следећем тексту.</vt:lpstr>
      <vt:lpstr>Ова презентација је направљена за потребе редовне наставе српског језика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Biljana Knezevic</cp:lastModifiedBy>
  <cp:revision>60</cp:revision>
  <dcterms:created xsi:type="dcterms:W3CDTF">2013-08-21T19:17:07Z</dcterms:created>
  <dcterms:modified xsi:type="dcterms:W3CDTF">2016-06-01T09:12:52Z</dcterms:modified>
</cp:coreProperties>
</file>